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50"/>
  </p:notesMasterIdLst>
  <p:sldIdLst>
    <p:sldId id="279" r:id="rId4"/>
    <p:sldId id="317" r:id="rId5"/>
    <p:sldId id="280" r:id="rId6"/>
    <p:sldId id="285" r:id="rId7"/>
    <p:sldId id="281" r:id="rId8"/>
    <p:sldId id="282" r:id="rId9"/>
    <p:sldId id="283" r:id="rId10"/>
    <p:sldId id="284" r:id="rId11"/>
    <p:sldId id="286" r:id="rId12"/>
    <p:sldId id="287" r:id="rId13"/>
    <p:sldId id="288" r:id="rId14"/>
    <p:sldId id="289" r:id="rId15"/>
    <p:sldId id="290" r:id="rId16"/>
    <p:sldId id="299" r:id="rId17"/>
    <p:sldId id="291" r:id="rId18"/>
    <p:sldId id="292" r:id="rId19"/>
    <p:sldId id="293" r:id="rId20"/>
    <p:sldId id="294" r:id="rId21"/>
    <p:sldId id="295" r:id="rId22"/>
    <p:sldId id="297" r:id="rId23"/>
    <p:sldId id="296" r:id="rId24"/>
    <p:sldId id="298" r:id="rId25"/>
    <p:sldId id="300" r:id="rId26"/>
    <p:sldId id="310" r:id="rId27"/>
    <p:sldId id="311" r:id="rId28"/>
    <p:sldId id="312" r:id="rId29"/>
    <p:sldId id="313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14" r:id="rId39"/>
    <p:sldId id="309" r:id="rId40"/>
    <p:sldId id="315" r:id="rId41"/>
    <p:sldId id="316" r:id="rId42"/>
    <p:sldId id="406" r:id="rId43"/>
    <p:sldId id="405" r:id="rId44"/>
    <p:sldId id="413" r:id="rId45"/>
    <p:sldId id="408" r:id="rId46"/>
    <p:sldId id="410" r:id="rId47"/>
    <p:sldId id="409" r:id="rId48"/>
    <p:sldId id="412" r:id="rId49"/>
  </p:sldIdLst>
  <p:sldSz cx="10969625" cy="6170613"/>
  <p:notesSz cx="6858000" cy="9144000"/>
  <p:custDataLst>
    <p:tags r:id="rId51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0"/>
    <a:srgbClr val="2D7DB5"/>
    <a:srgbClr val="273989"/>
    <a:srgbClr val="163A83"/>
    <a:srgbClr val="3488BC"/>
    <a:srgbClr val="193880"/>
    <a:srgbClr val="FFFFFF"/>
    <a:srgbClr val="1F38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E15B9E-3641-44B7-A99B-A70D3D89FB10}" v="3" dt="2023-04-08T13:38:54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318" autoAdjust="0"/>
    <p:restoredTop sz="94660"/>
  </p:normalViewPr>
  <p:slideViewPr>
    <p:cSldViewPr snapToGrid="0">
      <p:cViewPr varScale="1">
        <p:scale>
          <a:sx n="70" d="100"/>
          <a:sy n="70" d="100"/>
        </p:scale>
        <p:origin x="2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tags" Target="tags/tag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04.05.2023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 userDrawn="1">
          <p15:clr>
            <a:srgbClr val="FBAE40"/>
          </p15:clr>
        </p15:guide>
        <p15:guide id="2" pos="6185" userDrawn="1">
          <p15:clr>
            <a:srgbClr val="FBAE40"/>
          </p15:clr>
        </p15:guide>
        <p15:guide id="3" orient="horz" pos="1290" userDrawn="1">
          <p15:clr>
            <a:srgbClr val="FBAE40"/>
          </p15:clr>
        </p15:guide>
        <p15:guide id="4" orient="horz" pos="2590" userDrawn="1">
          <p15:clr>
            <a:srgbClr val="FBAE40"/>
          </p15:clr>
        </p15:guide>
        <p15:guide id="5" orient="horz" pos="2664" userDrawn="1">
          <p15:clr>
            <a:srgbClr val="FBAE40"/>
          </p15:clr>
        </p15:guide>
        <p15:guide id="6" orient="horz" pos="347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‹nº›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‹nº›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5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‹nº›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1731" userDrawn="1">
          <p15:clr>
            <a:srgbClr val="FBAE40"/>
          </p15:clr>
        </p15:guide>
        <p15:guide id="9" pos="1810" userDrawn="1">
          <p15:clr>
            <a:srgbClr val="FBAE40"/>
          </p15:clr>
        </p15:guide>
        <p15:guide id="10" pos="3417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98" userDrawn="1">
          <p15:clr>
            <a:srgbClr val="FBAE40"/>
          </p15:clr>
        </p15:guide>
        <p15:guide id="13" pos="5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‹nº›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‹nº›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‹nº›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  <p15:guide id="12" orient="horz" pos="2113" userDrawn="1">
          <p15:clr>
            <a:srgbClr val="FBAE40"/>
          </p15:clr>
        </p15:guide>
        <p15:guide id="13" orient="horz" pos="2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‹nº›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1731" userDrawn="1">
          <p15:clr>
            <a:srgbClr val="FBAE40"/>
          </p15:clr>
        </p15:guide>
        <p15:guide id="11" pos="181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98" userDrawn="1">
          <p15:clr>
            <a:srgbClr val="FBAE40"/>
          </p15:clr>
        </p15:guide>
        <p15:guide id="15" pos="517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‹nº›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‹nº›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 userDrawn="1">
          <p15:clr>
            <a:srgbClr val="FBAE40"/>
          </p15:clr>
        </p15:guide>
        <p15:guide id="2" pos="6491" userDrawn="1">
          <p15:clr>
            <a:srgbClr val="FBAE40"/>
          </p15:clr>
        </p15:guide>
        <p15:guide id="3" orient="horz" pos="2088" userDrawn="1">
          <p15:clr>
            <a:srgbClr val="FBAE40"/>
          </p15:clr>
        </p15:guide>
        <p15:guide id="4" orient="horz" pos="2014" userDrawn="1">
          <p15:clr>
            <a:srgbClr val="FBAE40"/>
          </p15:clr>
        </p15:guide>
        <p15:guide id="5" orient="horz" pos="347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14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2738" userDrawn="1">
          <p15:clr>
            <a:srgbClr val="FBAE40"/>
          </p15:clr>
        </p15:guide>
        <p15:guide id="5" pos="29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7658009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648965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8320614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949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orient="horz" pos="22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05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250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pos="371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‹nº›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Add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  <a:p>
            <a:pPr lvl="5"/>
            <a:r>
              <a:rPr lang="en-US" noProof="1"/>
              <a:t>Sixth level</a:t>
            </a:r>
          </a:p>
          <a:p>
            <a:pPr lvl="6"/>
            <a:r>
              <a:rPr lang="en-US" noProof="1"/>
              <a:t>Seventh level</a:t>
            </a:r>
          </a:p>
          <a:p>
            <a:pPr lvl="7"/>
            <a:r>
              <a:rPr lang="en-US" noProof="1"/>
              <a:t>Eighth level</a:t>
            </a:r>
          </a:p>
          <a:p>
            <a:pPr lvl="8"/>
            <a:r>
              <a:rPr lang="en-US" noProof="1"/>
              <a:t>Ninth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‹nº›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  <a:latin typeface="+mn-lt"/>
              </a:rPr>
              <a:t>Interno</a:t>
            </a:r>
            <a:r>
              <a:rPr lang="en-US" sz="600" kern="0" baseline="0" noProof="1">
                <a:solidFill>
                  <a:schemeClr val="tx1"/>
                </a:solidFill>
                <a:latin typeface="+mn-lt"/>
              </a:rPr>
              <a:t> | CaP/ETS | 2021-08-05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B2B3B5"/>
                </a:solidFill>
                <a:latin typeface="+mn-lt"/>
              </a:rPr>
              <a:t>Todos os direitos reservados, também no que diz respeito a qualquer disposição, utilização, reprodução, processamento, transmissão, bem como no caso de pedidos de patentes.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13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23" r:id="rId17"/>
    <p:sldLayoutId id="2147483734" r:id="rId18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AC909-C85B-D275-F8DE-518D451EF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JAVA SWING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8813BA-F774-01E9-E1E5-1C8D6CBFB4E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pt-BR" dirty="0"/>
              <a:t>Leonardo Oliveira, CaP/ETS, 22 de fevereiro de 2023</a:t>
            </a:r>
          </a:p>
        </p:txBody>
      </p:sp>
    </p:spTree>
    <p:extLst>
      <p:ext uri="{BB962C8B-B14F-4D97-AF65-F5344CB8AC3E}">
        <p14:creationId xmlns:p14="http://schemas.microsoft.com/office/powerpoint/2010/main" val="3196921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58D3A601-D7BC-51ED-0094-B7D0728135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JLabel</a:t>
            </a:r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E037B16C-CE36-932C-B807-2F9C1B5D08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02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656FCD-7A33-25B0-0BF8-33EC84EC24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5665788"/>
            <a:ext cx="288925" cy="411162"/>
          </a:xfr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252911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0389108-C42A-602F-5403-BDEDFE1E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Jlabel</a:t>
            </a:r>
            <a:r>
              <a:rPr lang="pt-BR" dirty="0"/>
              <a:t> - Exemplo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C535C35-E858-8838-0E4E-7ED676C4E8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JLabel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74B826-DD51-E6FE-014D-474E21E63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1172712"/>
            <a:ext cx="8243856" cy="42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82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A0C04-46D6-E893-18C3-BBB4F93A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Métódo</a:t>
            </a:r>
            <a:r>
              <a:rPr lang="pt-BR" dirty="0"/>
              <a:t> </a:t>
            </a:r>
            <a:r>
              <a:rPr lang="pt-BR" dirty="0" err="1"/>
              <a:t>setBounds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9952FF-F1B9-D8F3-03C9-C0C093FFD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JLabel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DAF0C7-8E7B-AF7F-C629-CAA64014A2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Move e redimensiona este componente. A nova localização do canto superior esquerdo é especificada por x e y, e o novo tamanho é especificado por largura e altura.</a:t>
            </a:r>
          </a:p>
          <a:p>
            <a:r>
              <a:rPr lang="pt-BR" dirty="0"/>
              <a:t>Este método altera informações relacionadas ao layout e, portanto, invalida a hierarquia do componente.</a:t>
            </a:r>
          </a:p>
          <a:p>
            <a:r>
              <a:rPr lang="pt-BR" dirty="0"/>
              <a:t>Parâmetros:</a:t>
            </a:r>
          </a:p>
          <a:p>
            <a:pPr lvl="1"/>
            <a:r>
              <a:rPr lang="pt-BR" dirty="0"/>
              <a:t>x - a nova coordenada x deste componente.</a:t>
            </a:r>
          </a:p>
          <a:p>
            <a:pPr lvl="1"/>
            <a:r>
              <a:rPr lang="pt-BR" dirty="0"/>
              <a:t>y - a nova coordenada y deste componente.</a:t>
            </a:r>
          </a:p>
          <a:p>
            <a:pPr lvl="1"/>
            <a:r>
              <a:rPr lang="pt-BR" dirty="0" err="1"/>
              <a:t>width</a:t>
            </a:r>
            <a:r>
              <a:rPr lang="pt-BR" dirty="0"/>
              <a:t>- a nova largura deste componente.</a:t>
            </a:r>
          </a:p>
          <a:p>
            <a:pPr lvl="1"/>
            <a:r>
              <a:rPr lang="pt-BR" dirty="0" err="1"/>
              <a:t>height</a:t>
            </a:r>
            <a:r>
              <a:rPr lang="pt-BR" dirty="0"/>
              <a:t> - a nova altura deste componente.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F5F4FDD-5D3C-4F74-D7D0-592E697A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3844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124B2-1A1C-3B6F-471A-E5089774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Métódo</a:t>
            </a:r>
            <a:r>
              <a:rPr lang="pt-BR" dirty="0"/>
              <a:t> </a:t>
            </a:r>
            <a:r>
              <a:rPr lang="pt-BR" dirty="0" err="1"/>
              <a:t>setForeground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6ED623-EDB9-D2C9-C001-44B32D78EE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JLabel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983471-685A-ED9D-F2D7-E1C02F2BCCE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Define a cor de primeiro plano deste componente. Depende do visual e da sensação honrar essa propriedade, alguns podem optar por ignorá-la.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96BA606-658D-7DEF-9E79-038C275B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428625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BBD88-E98C-C6FB-6A43-E220EBD8F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</a:t>
            </a:r>
            <a:r>
              <a:rPr lang="pt-BR" dirty="0" err="1"/>
              <a:t>setForeground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F25ADA-D245-08EC-0C08-47DB19706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JLabel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4B5C0E-D4EB-C709-1301-4141C6EDDA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Define a cor de fundo deste componente. A cor de fundo é usada apenas se o componente for opaco e apenas por subclasses de </a:t>
            </a:r>
            <a:r>
              <a:rPr lang="pt-BR" dirty="0" err="1"/>
              <a:t>JComponent</a:t>
            </a:r>
            <a:r>
              <a:rPr lang="pt-BR" dirty="0"/>
              <a:t> ou implementações de </a:t>
            </a:r>
            <a:r>
              <a:rPr lang="pt-BR" dirty="0" err="1"/>
              <a:t>ComponentUI</a:t>
            </a:r>
            <a:r>
              <a:rPr lang="pt-BR" dirty="0"/>
              <a:t>. Subclasses diretas de </a:t>
            </a:r>
            <a:r>
              <a:rPr lang="pt-BR" dirty="0" err="1"/>
              <a:t>JComponent</a:t>
            </a:r>
            <a:r>
              <a:rPr lang="pt-BR" dirty="0"/>
              <a:t> devem substituir o método </a:t>
            </a:r>
            <a:r>
              <a:rPr lang="pt-BR" dirty="0" err="1"/>
              <a:t>paintComponent</a:t>
            </a:r>
            <a:r>
              <a:rPr lang="pt-BR" dirty="0"/>
              <a:t> para respeitar essa propriedade.</a:t>
            </a:r>
          </a:p>
          <a:p>
            <a:endParaRPr lang="pt-BR" dirty="0"/>
          </a:p>
          <a:p>
            <a:r>
              <a:rPr lang="pt-BR" dirty="0"/>
              <a:t>Cabe ao visual e ao estilo (look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feel</a:t>
            </a:r>
            <a:r>
              <a:rPr lang="pt-BR" dirty="0"/>
              <a:t>) respeitar esta propriedade, alguns podem optar por ignorá-la.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B789CF6-65E5-CA02-B2EA-8EDE47917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14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071757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3AB4E-110D-32EA-76CA-B5690FC6A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 Color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F97CF8-D2F7-5CCB-B24C-60B4DE2A19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JLabel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F583AB9-D0B4-0C6A-484B-1EA1E7F3091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Cria uma cor </a:t>
            </a:r>
            <a:r>
              <a:rPr lang="pt-BR" dirty="0" err="1"/>
              <a:t>sRGB</a:t>
            </a:r>
            <a:r>
              <a:rPr lang="pt-BR" dirty="0"/>
              <a:t> opaca com os valores de vermelho, verde e azul especificados no intervalo (0 - 255). A cor real usada na renderização depende de encontrar a melhor correspondência dada o espaço de cor disponível para um determinado dispositivo de saída. O alfa é definido como 255 por padrão.</a:t>
            </a:r>
          </a:p>
          <a:p>
            <a:r>
              <a:rPr lang="pt-BR" dirty="0"/>
              <a:t>Parâmetros:</a:t>
            </a:r>
          </a:p>
          <a:p>
            <a:r>
              <a:rPr lang="pt-BR" dirty="0"/>
              <a:t>r - o componente vermelho</a:t>
            </a:r>
          </a:p>
          <a:p>
            <a:r>
              <a:rPr lang="pt-BR" dirty="0"/>
              <a:t>g - o componente verde</a:t>
            </a:r>
          </a:p>
          <a:p>
            <a:r>
              <a:rPr lang="pt-BR" dirty="0"/>
              <a:t>b - o componente azul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BBA1F7C-95A8-144B-56DA-AB9183AA6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15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047933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D0DA6-C205-8295-8AD5-44B92C78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</a:t>
            </a:r>
            <a:r>
              <a:rPr lang="pt-BR" dirty="0" err="1"/>
              <a:t>setFont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BEEEA9-1683-1DA3-F59B-B07D370726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JLabel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C2C269-D0D8-1915-2A97-F82A49F5C9F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Define a fonte para este componente.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B60C883-5805-4615-9A0B-80347FC5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16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492110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AD51F-4CBF-7B13-3E3C-E05584D76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 </a:t>
            </a:r>
            <a:r>
              <a:rPr lang="pt-BR" dirty="0" err="1"/>
              <a:t>Font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0C5019-BE9A-88B1-D80B-A59F7BE81F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JLabel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5CD8C7A-31E5-EBC5-147A-6CBF9871A68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134159"/>
            <a:ext cx="10558800" cy="4240800"/>
          </a:xfrm>
        </p:spPr>
        <p:txBody>
          <a:bodyPr/>
          <a:lstStyle/>
          <a:p>
            <a:r>
              <a:rPr lang="pt-BR" sz="1100" dirty="0"/>
              <a:t>Cria uma nova Fonte com o nome, estilo e tamanho especificados.</a:t>
            </a:r>
          </a:p>
          <a:p>
            <a:r>
              <a:rPr lang="pt-BR" sz="1100" dirty="0"/>
              <a:t>O nome da fonte pode ser um nome de tipo de fonte ou um nome de família de fontes. Ele é usado em conjunto com o estilo para encontrar um tipo de fonte apropriado. Quando um nome de família de fontes é especificado, o argumento de estilo é usado para selecionar o tipo de fonte mais apropriado da família. Quando um nome de tipo de fonte é especificado, o estilo do tipo de fonte e o argumento de estilo são mesclados para localizar a fonte mais correspondente na mesma família. Por exemplo, se o nome do tipo de fonte "Arial Bold" for especificado com o estilo </a:t>
            </a:r>
            <a:r>
              <a:rPr lang="pt-BR" sz="1100" dirty="0" err="1"/>
              <a:t>Font.ITALIC</a:t>
            </a:r>
            <a:r>
              <a:rPr lang="pt-BR" sz="1100" dirty="0"/>
              <a:t>, o sistema de fontes procura por um tipo de fonte na família "Arial" que seja em negrito e itálico e pode associar a instância da fonte com o tipo de fonte físico "Arial Bold </a:t>
            </a:r>
            <a:r>
              <a:rPr lang="pt-BR" sz="1100" dirty="0" err="1"/>
              <a:t>Italic</a:t>
            </a:r>
            <a:r>
              <a:rPr lang="pt-BR" sz="1100" dirty="0"/>
              <a:t>". O argumento de estilo é mesclado com o estilo do tipo de fonte especificado, não adicionado ou subtraído. Isso significa que especificar um tipo de fonte em negrito e um estilo em negrito não duplica a negrito da fonte, e especificar um tipo de fonte em negrito e um estilo simples não clareia a fonte.</a:t>
            </a:r>
          </a:p>
          <a:p>
            <a:r>
              <a:rPr lang="pt-BR" sz="1100" dirty="0"/>
              <a:t>Se nenhum tipo de fonte para o estilo solicitado puder ser encontrado, o sistema de fontes pode aplicar estilos algorítmicos para alcançar o estilo desejado. Por exemplo, se ITALIC for solicitado, mas nenhum tipo de fonte em itálico estiver disponível, glifos do tipo de fonte simples podem ser obliquados algoritmicamente (inclinados).</a:t>
            </a:r>
          </a:p>
          <a:p>
            <a:r>
              <a:rPr lang="pt-BR" sz="1100" dirty="0"/>
              <a:t>A pesquisa de nome da fonte é insensível a maiúsculas e minúsculas, usando as regras de dobramento de maiúsculas e minúsculas da localidade dos Estados Unidos.</a:t>
            </a:r>
          </a:p>
          <a:p>
            <a:r>
              <a:rPr lang="pt-BR" sz="1100" dirty="0"/>
              <a:t>Se o parâmetro do nome representar algo diferente de uma fonte lógica, ou seja, for interpretado como um tipo de fonte físico ou uma família, e isso não puder ser mapeado pela implementação para uma fonte física ou uma alternativa compatível, o sistema de fontes mapeará a instância da fonte para "Diálogo", de modo que, por exemplo, a família relatada por </a:t>
            </a:r>
            <a:r>
              <a:rPr lang="pt-BR" sz="1100" dirty="0" err="1"/>
              <a:t>getFamily</a:t>
            </a:r>
            <a:r>
              <a:rPr lang="pt-BR" sz="1100" dirty="0"/>
              <a:t> será "Diálogo".</a:t>
            </a:r>
          </a:p>
          <a:p>
            <a:r>
              <a:rPr lang="pt-BR" sz="1100" dirty="0"/>
              <a:t>Parâmetros:</a:t>
            </a:r>
          </a:p>
          <a:p>
            <a:r>
              <a:rPr lang="pt-BR" sz="1100" dirty="0" err="1"/>
              <a:t>name</a:t>
            </a:r>
            <a:r>
              <a:rPr lang="pt-BR" sz="1100" dirty="0"/>
              <a:t> - o nome da fonte. Isso pode ser um nome de tipo de fonte ou um nome de família de fontes e pode representar uma fonte lógica ou física encontrada neste </a:t>
            </a:r>
            <a:r>
              <a:rPr lang="pt-BR" sz="1100" dirty="0" err="1"/>
              <a:t>GraphicsEnvironment</a:t>
            </a:r>
            <a:r>
              <a:rPr lang="pt-BR" sz="1100" dirty="0"/>
              <a:t>. Os nomes de família para fontes lógicas são: Diálogo, Diálogo de entrada, Espaçado uniformemente, Serifa ou Sem serifas. Existem constantes de string predefinidas para todos esses nomes, por exemplo, DIALOG. Se o nome for nulo, o nome da fonte lógica da nova Fonte, conforme retornado por </a:t>
            </a:r>
            <a:r>
              <a:rPr lang="pt-BR" sz="1100" dirty="0" err="1"/>
              <a:t>getName</a:t>
            </a:r>
            <a:r>
              <a:rPr lang="pt-BR" sz="1100" dirty="0"/>
              <a:t>(), será definido como "Padrão".</a:t>
            </a:r>
          </a:p>
          <a:p>
            <a:r>
              <a:rPr lang="pt-BR" sz="1100" dirty="0"/>
              <a:t> </a:t>
            </a:r>
            <a:r>
              <a:rPr lang="pt-BR" sz="1100" dirty="0" err="1"/>
              <a:t>style</a:t>
            </a:r>
            <a:r>
              <a:rPr lang="pt-BR" sz="1100" dirty="0"/>
              <a:t> - a constante de estilo para a Fonte. O argumento de estilo é um </a:t>
            </a:r>
            <a:r>
              <a:rPr lang="pt-BR" sz="1100" dirty="0" err="1"/>
              <a:t>bitmask</a:t>
            </a:r>
            <a:r>
              <a:rPr lang="pt-BR" sz="1100" dirty="0"/>
              <a:t> inteiro que pode ser PLAIN, ou uma união </a:t>
            </a:r>
            <a:r>
              <a:rPr lang="pt-BR" sz="1100" dirty="0" err="1"/>
              <a:t>bitwise</a:t>
            </a:r>
            <a:r>
              <a:rPr lang="pt-BR" sz="1100" dirty="0"/>
              <a:t> de BOLD e/ou ITALIC (por exemplo, ITALIC ou BOLD|ITALIC). Se o argumento de estilo não estiver em conformidade com um dos </a:t>
            </a:r>
            <a:r>
              <a:rPr lang="pt-BR" sz="1100" dirty="0" err="1"/>
              <a:t>bitmasks</a:t>
            </a:r>
            <a:r>
              <a:rPr lang="pt-BR" sz="1100" dirty="0"/>
              <a:t> inteiros esperado</a:t>
            </a:r>
          </a:p>
          <a:p>
            <a:r>
              <a:rPr lang="pt-BR" sz="1100" dirty="0"/>
              <a:t>Define o tamanho da fonte.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89D0ABF-83F2-8B33-FEBF-40448CF30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17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32803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219DF-07D1-24E8-D860-38FD177C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</a:t>
            </a:r>
            <a:r>
              <a:rPr lang="pt-BR" dirty="0" err="1"/>
              <a:t>add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1BD2A6-486E-14D7-89C3-994458753E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JLabel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13472F6-F454-1917-9360-E4351448FC0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Adiciona o componente especificado ao final deste contêiner. Este é um método conveniente para </a:t>
            </a:r>
            <a:r>
              <a:rPr lang="pt-BR" dirty="0" err="1"/>
              <a:t>addImpl</a:t>
            </a:r>
            <a:r>
              <a:rPr lang="pt-BR" dirty="0"/>
              <a:t>.</a:t>
            </a:r>
          </a:p>
          <a:p>
            <a:r>
              <a:rPr lang="pt-BR" dirty="0"/>
              <a:t>Este método altera informações relacionadas ao layout e, portanto, invalida a hierarquia do componente. Se o contêiner já tiver sido exibido, a hierarquia deve ser validada posteriormente para exibir o componente adicionado.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CC02BE8-3B64-72B7-F9BD-71267178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18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435141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77ECC6-9534-385B-EE31-183D9375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pack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980256-898E-087E-BFF6-B0C82EF6CE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JLabel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F1953E-DC87-6539-AA6A-0FA8C03A764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Faz com que esta janela seja dimensionada para se ajustar ao tamanho preferido e aos layouts de seus subcomponentes. A largura e altura resultantes da janela são automaticamente ampliadas se qualquer uma das dimensões for menor que o tamanho mínimo especificado pela chamada anterior ao método </a:t>
            </a:r>
            <a:r>
              <a:rPr lang="pt-BR" dirty="0" err="1"/>
              <a:t>setMinimumSize</a:t>
            </a:r>
            <a:r>
              <a:rPr lang="pt-BR" dirty="0"/>
              <a:t>.</a:t>
            </a:r>
          </a:p>
          <a:p>
            <a:r>
              <a:rPr lang="pt-BR" dirty="0"/>
              <a:t>Se a janela e/ou seu proprietário ainda não estiverem exibidos, ambos serão exibidos antes de calcular o tamanho preferido. A janela é validada depois que seu tamanho é calculado.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EB6EA1D-B466-CFCF-E7FA-BC4A1D8D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19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99641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E3DB3E1-DDAD-494C-56AE-263785A08C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Java Swing – Componentes Básicos para a Interface Gráfica</a:t>
            </a:r>
          </a:p>
        </p:txBody>
      </p:sp>
    </p:spTree>
    <p:extLst>
      <p:ext uri="{BB962C8B-B14F-4D97-AF65-F5344CB8AC3E}">
        <p14:creationId xmlns:p14="http://schemas.microsoft.com/office/powerpoint/2010/main" val="1816471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DD2AD04-0DFC-B2B1-753D-B973177544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JButton</a:t>
            </a:r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E11BE6C2-36FD-E0BC-E0EB-17334C215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03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4AB426-D4A7-48C7-EC9C-CCBBDBA736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5665788"/>
            <a:ext cx="288925" cy="411162"/>
          </a:xfr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20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77330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50142F-3817-9F88-9236-7F949990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15BE57-D1CB-7A31-5C74-6E5E66DF82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200" y="189962"/>
            <a:ext cx="10558800" cy="388800"/>
          </a:xfrm>
        </p:spPr>
        <p:txBody>
          <a:bodyPr/>
          <a:lstStyle/>
          <a:p>
            <a:r>
              <a:rPr lang="pt-BR" dirty="0" err="1"/>
              <a:t>JButton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07D46C4-4DF2-4656-02F1-71B2E20D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21</a:t>
            </a:fld>
            <a:endParaRPr lang="en-US" noProof="1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7F3ADFC-1F56-E5E6-9E59-D7B9E005D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988972"/>
            <a:ext cx="9707330" cy="467742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8DD1BEE6-CACE-F2AE-25CD-41ABDAAC5CD1}"/>
              </a:ext>
            </a:extLst>
          </p:cNvPr>
          <p:cNvSpPr txBox="1">
            <a:spLocks/>
          </p:cNvSpPr>
          <p:nvPr/>
        </p:nvSpPr>
        <p:spPr>
          <a:xfrm>
            <a:off x="205200" y="589467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dirty="0"/>
              <a:t>Método pack</a:t>
            </a:r>
          </a:p>
        </p:txBody>
      </p:sp>
    </p:spTree>
    <p:extLst>
      <p:ext uri="{BB962C8B-B14F-4D97-AF65-F5344CB8AC3E}">
        <p14:creationId xmlns:p14="http://schemas.microsoft.com/office/powerpoint/2010/main" val="207030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8A5C23-F6B1-EF49-16CC-761B68F1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JButton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0D791B-7662-EAB2-00CC-5B220B101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JButton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8DB7FA-1F93-66C5-777D-55D6E8BEF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22</a:t>
            </a:fld>
            <a:endParaRPr lang="en-US" noProof="1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52864C0-25A9-48F0-729A-C1828541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1106171"/>
            <a:ext cx="9490735" cy="449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1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D3AB2-549E-3A95-BA92-2810180D0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addActionListener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D4351D-80B3-2CD4-25FD-DD8C597B3D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JButton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F27660-2B13-C72C-FB13-E314BFCEACA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A interface ou </a:t>
            </a:r>
            <a:r>
              <a:rPr lang="pt-BR" dirty="0" err="1"/>
              <a:t>listener</a:t>
            </a:r>
            <a:r>
              <a:rPr lang="pt-BR" dirty="0"/>
              <a:t> para receber eventos de ação. A classe que está interessada em processar um evento de ação implementa essa interface, e o objeto criado com essa classe é registrado em um componente, usando o método </a:t>
            </a:r>
            <a:r>
              <a:rPr lang="pt-BR" dirty="0" err="1"/>
              <a:t>addActionListener</a:t>
            </a:r>
            <a:r>
              <a:rPr lang="pt-BR" dirty="0"/>
              <a:t> do componente. Quando o evento de ação ocorre, o método </a:t>
            </a:r>
            <a:r>
              <a:rPr lang="pt-BR" dirty="0" err="1"/>
              <a:t>actionPerformed</a:t>
            </a:r>
            <a:r>
              <a:rPr lang="pt-BR" dirty="0"/>
              <a:t> desse objeto é invocado.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42F8902-F50E-F4E2-B4FE-89C243EC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23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1396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12CDCA5-768B-499D-D183-EEA336336C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JTextField</a:t>
            </a:r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172AAD9-4786-9254-6113-D626E01722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04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79786B4-2CCE-0124-E313-6FBC1FFC94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5665788"/>
            <a:ext cx="288925" cy="411162"/>
          </a:xfr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24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567479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0691309-04F6-77CC-F44E-B57AC774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JTextField</a:t>
            </a:r>
            <a:r>
              <a:rPr lang="pt-BR" dirty="0"/>
              <a:t> – Exemplo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22F9290-88DD-91F4-C588-AC7214F165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JTextField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235D49-0C8C-21B6-42A0-A3B603F43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1205641"/>
            <a:ext cx="5146855" cy="448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95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C8DCF-3225-0E7A-08D2-37CD92374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setText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74FB49-A9AB-53BC-199E-1B1C9CE922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JText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0E1F43-A2B5-A38D-AAB5-48F61D9694D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Define a única linha de texto que este componente irá exibir. Se o valor do texto for nulo ou uma </a:t>
            </a:r>
            <a:r>
              <a:rPr lang="pt-BR" dirty="0" err="1"/>
              <a:t>string</a:t>
            </a:r>
            <a:r>
              <a:rPr lang="pt-BR" dirty="0"/>
              <a:t> vazia, nada será exibido.</a:t>
            </a:r>
          </a:p>
          <a:p>
            <a:r>
              <a:rPr lang="pt-BR" dirty="0"/>
              <a:t>O valor padrão desta propriedade é nulo.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9D4D261-CB5B-5D12-CE2E-D201FDA4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26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633957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0F8988-84AF-1FE9-8E82-7E4A2B79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getText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217C87-D2A5-C2EE-9405-9DD9DF0B82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JText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3FE5AA-E266-A238-D0C9-C554F8206B9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Retorna o texto contido neste </a:t>
            </a:r>
            <a:r>
              <a:rPr lang="pt-BR" dirty="0" err="1"/>
              <a:t>TextComponent</a:t>
            </a:r>
            <a:r>
              <a:rPr lang="pt-BR" dirty="0"/>
              <a:t>. Se o documento subjacente for nulo, lançará uma exceção de </a:t>
            </a:r>
            <a:r>
              <a:rPr lang="pt-BR" dirty="0" err="1"/>
              <a:t>NullPointerException</a:t>
            </a:r>
            <a:r>
              <a:rPr lang="pt-BR" dirty="0"/>
              <a:t>. Note que o texto não é uma propriedade vinculada, portanto, nenhum evento </a:t>
            </a:r>
            <a:r>
              <a:rPr lang="pt-BR" dirty="0" err="1"/>
              <a:t>PropertyChangeEvent</a:t>
            </a:r>
            <a:r>
              <a:rPr lang="pt-BR" dirty="0"/>
              <a:t> é acionado quando ele muda. Para ouvir as alterações no texto, use </a:t>
            </a:r>
            <a:r>
              <a:rPr lang="pt-BR" dirty="0" err="1"/>
              <a:t>DocumentListener</a:t>
            </a:r>
            <a:r>
              <a:rPr lang="pt-BR" dirty="0"/>
              <a:t>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D7CE7A3-6776-8CFE-CA87-A455A1EC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27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64502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9CC05DA4-E55E-F9B7-A4C2-E31E4033D4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Exemplo utilizando Herança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3B06877-5250-3557-6D74-6A3C3DEC64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05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ABD2FFA-78EF-C80A-0577-BBB7C78B40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5665788"/>
            <a:ext cx="288925" cy="411162"/>
          </a:xfr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28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701008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644D18E-8C1F-BFFF-E621-A1C72F0C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Janela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71B6EF0-AF56-2CB4-5F42-5FDB222FE6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Exemplo utilizando Herança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B92B2BB-AFC5-A39A-BB03-DEE3BF8D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1515762"/>
            <a:ext cx="10594941" cy="39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31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74D7372-9362-F487-98FD-88C9071C31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JANELA - </a:t>
            </a:r>
            <a:r>
              <a:rPr lang="pt-BR" dirty="0" err="1"/>
              <a:t>JFrame</a:t>
            </a:r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3C50FEE-AA70-F4D3-6271-DCE8A7861E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3965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F8177-8035-3043-F30C-2494772D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Rótulo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1A55B0-991F-3D74-813D-8956494FC6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Exemplo utilizando Herança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EE22AFC-10D9-0A79-FD0D-CD40E9FB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30</a:t>
            </a:fld>
            <a:endParaRPr lang="en-US" noProof="1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51D343-0DE9-4B82-C9CC-2D9A131B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1240757"/>
            <a:ext cx="10558800" cy="36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0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D4B36-A59C-E8C8-71D1-190576B7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 </a:t>
            </a:r>
            <a:r>
              <a:rPr lang="pt-BR" dirty="0" err="1"/>
              <a:t>CampoTexto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9028F3-33FE-1D0B-30A7-61BDB3B47A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Exemplo utilizando Herança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20F69-A08B-D5D8-708E-4B44BC39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31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4E77892-5638-7AE7-41FE-CE7DD39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1425600"/>
            <a:ext cx="10660346" cy="371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17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B6E52-93B1-0558-226A-B08ECCFB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 </a:t>
            </a:r>
            <a:r>
              <a:rPr lang="pt-BR" dirty="0" err="1"/>
              <a:t>Botao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CF12A4-6808-9C89-F65C-B27D7AA2C3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Exemplo utilizando Herança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562A71D-3542-D0BC-2862-4E1AEB54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32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07D978C-FD1C-7E20-5E88-14F65119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1425599"/>
            <a:ext cx="9972072" cy="414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21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646B7-98F9-E782-00B0-6F2A6E642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 </a:t>
            </a:r>
            <a:r>
              <a:rPr lang="pt-BR" dirty="0" err="1"/>
              <a:t>Main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CCB2A6-8123-6A92-E3E7-C69EB2277B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Exemplo utilizando Herança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26892B3-A98D-21AE-6967-2A7C8BD6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33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1B07B4-3D6E-05E0-B766-68119305D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1218145"/>
            <a:ext cx="7251514" cy="418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25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8B19C72B-E6F1-04D5-FDE8-73AFD07369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Icon</a:t>
            </a:r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349EEAFB-BE53-9B1A-BF44-43669E186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05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31803F-B506-0399-F64C-83B3C9708E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5665788"/>
            <a:ext cx="288925" cy="411162"/>
          </a:xfr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34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223512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5F4ECBA-D630-E450-8934-2C561449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Icon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00D6F33-ACE1-0E38-2223-AB79F1F567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Icon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95638D7-F329-88B7-BD81-D614BFD5E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99" y="1246017"/>
            <a:ext cx="5400943" cy="405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17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4ABC5CF-3FCB-88FA-0BB0-E30E01CC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Icon</a:t>
            </a:r>
            <a:endParaRPr lang="pt-BR"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01A4B53-9D8D-C243-46F5-A4B32C65FE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Icon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C172646-5FDD-39BD-1B01-1D5E1E51EFF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Cria um </a:t>
            </a:r>
            <a:r>
              <a:rPr lang="pt-BR" dirty="0" err="1"/>
              <a:t>ImageIcon</a:t>
            </a:r>
            <a:r>
              <a:rPr lang="pt-BR" dirty="0"/>
              <a:t> a partir do arquivo especificado. A imagem será pré-carregada usando o </a:t>
            </a:r>
            <a:r>
              <a:rPr lang="pt-BR" dirty="0" err="1"/>
              <a:t>MediaTracker</a:t>
            </a:r>
            <a:r>
              <a:rPr lang="pt-BR" dirty="0"/>
              <a:t> para monitorar o estado de carregamento da imagem. A </a:t>
            </a:r>
            <a:r>
              <a:rPr lang="pt-BR" dirty="0" err="1"/>
              <a:t>String</a:t>
            </a:r>
            <a:r>
              <a:rPr lang="pt-BR" dirty="0"/>
              <a:t> especificada pode ser um nome de arquivo ou um caminho de arquivo. Ao especificar um caminho, use a barra diagonal para frente ("/") padrão da Internet como separador. (A </a:t>
            </a:r>
            <a:r>
              <a:rPr lang="pt-BR" dirty="0" err="1"/>
              <a:t>string</a:t>
            </a:r>
            <a:r>
              <a:rPr lang="pt-BR" dirty="0"/>
              <a:t> é convertida em um URL, então a barra diagonal funciona em todos os sistemas.) Por exemplo, especifique:</a:t>
            </a:r>
          </a:p>
          <a:p>
            <a:r>
              <a:rPr lang="pt-BR" dirty="0"/>
              <a:t>new </a:t>
            </a:r>
            <a:r>
              <a:rPr lang="pt-BR" dirty="0" err="1"/>
              <a:t>ImageIcon</a:t>
            </a:r>
            <a:r>
              <a:rPr lang="pt-BR" dirty="0"/>
              <a:t>("</a:t>
            </a:r>
            <a:r>
              <a:rPr lang="pt-BR" dirty="0" err="1"/>
              <a:t>images</a:t>
            </a:r>
            <a:r>
              <a:rPr lang="pt-BR" dirty="0"/>
              <a:t>/myImage.gif")</a:t>
            </a:r>
          </a:p>
        </p:txBody>
      </p:sp>
    </p:spTree>
    <p:extLst>
      <p:ext uri="{BB962C8B-B14F-4D97-AF65-F5344CB8AC3E}">
        <p14:creationId xmlns:p14="http://schemas.microsoft.com/office/powerpoint/2010/main" val="3544086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3DFDEE-C32B-9121-96ED-6FF6D7E80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Icon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2CFF04-CD2A-EB2B-37A5-A85F3257AA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Icon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910E079-27D7-AB73-39F3-2F96A85E7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37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89C4FA8-7FBA-7682-2478-334F2E6C3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6" y="1175277"/>
            <a:ext cx="10863839" cy="42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69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85E5F-8631-5280-52DE-84F67AE6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getImage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C84F9A-AD49-E4ED-3BAB-4AE698D2CC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Icon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18B03A-8506-1B13-9057-27147A6D67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Retorna a imagem deste ícone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6A15B9-6576-C1E4-8848-E7B0D440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38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64263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2A3A11-AC7D-C1E2-C02F-C4F307A5F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getScaledInstance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8F5330-CED4-13BC-A74C-E9B29487AB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Image Icon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029FB37-1F8E-D8A2-000A-E5BDC461A99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Cria uma versão redimensionada dessa imagem. Um novo objeto de Imagem é retornado e renderizará a imagem com a largura e altura especificadas por padrão. O novo objeto de Imagem pode ser carregado assincronamente, mesmo que a imagem original de origem já tenha sido carregada completamente.</a:t>
            </a:r>
          </a:p>
          <a:p>
            <a:r>
              <a:rPr lang="pt-BR" dirty="0"/>
              <a:t>Se a largura ou a altura for um número negativo, um valor é substituído para manter a proporção de aspecto das dimensões da imagem original. Se tanto a largura quanto a altura forem negativas, as dimensões da imagem original serão usadas.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77CEA1-9907-F088-834D-BA1F572D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39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237187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6BE0C12-C9B0-06A9-B8A4-C06F3C7B4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JFrame</a:t>
            </a:r>
            <a:r>
              <a:rPr lang="pt-BR" dirty="0"/>
              <a:t> - Exemplo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5150262-5D86-D01D-6903-18BD377E4A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JFrame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637B6F-2B26-9B28-08A3-C5ABE2F50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1473791"/>
            <a:ext cx="10565738" cy="365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83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D2EB4A5-A64F-4244-966D-7F9B8E74C6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0682A8D-D63E-45E7-806F-EADD6B27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Aplicativo de Delivery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E3198F1-7E38-4CA6-BBF8-DB118D5DE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200" y="1296057"/>
            <a:ext cx="3265673" cy="2696884"/>
          </a:xfrm>
        </p:spPr>
        <p:txBody>
          <a:bodyPr/>
          <a:lstStyle/>
          <a:p>
            <a:r>
              <a:rPr lang="pt-BR" sz="1619" dirty="0">
                <a:solidFill>
                  <a:srgbClr val="000000"/>
                </a:solidFill>
                <a:latin typeface="Arial" panose="020B0604020202020204" pitchFamily="34" charset="0"/>
              </a:rPr>
              <a:t>Um aplicativo de delivery é uma solução de gerenciamento de pedidos para restaurantes, visando ser uma opção acessível para os clientes pedirem comida em casa ou no trabalho. O aplicativo é configurado pelo gerente do restaurante e implementa as seguintes funcionalidades. 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9E7334-059D-42F4-85DE-177A527B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40</a:t>
            </a:fld>
            <a:endParaRPr lang="en-US" noProof="1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3B08B83-BD8C-43D3-B24A-BD7067547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814" y="1133101"/>
            <a:ext cx="6688483" cy="33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3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6B56C51-02F4-47F4-A516-79598DFC2F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42F0EF-2504-4C57-B748-EE6031D2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Aplicativo de Delivery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AEC15C-048C-4F09-B0BC-2240D10FA7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O aplicativo é configurado com os detalhes do restaurante: nome, CNPJ, e posição no mapa. Por simplicidade considere que a posição é um par de coordenadas (X, Y ). </a:t>
            </a:r>
          </a:p>
          <a:p>
            <a:r>
              <a:rPr lang="pt-BR" dirty="0"/>
              <a:t>O aplicativo permite o cadastro de usuários, que é feito informando nome, CPF, e endereço de entrega. Por simplicidade considere que o endereço é armazenado em forma de posição (X, Y ). </a:t>
            </a:r>
          </a:p>
          <a:p>
            <a:r>
              <a:rPr lang="pt-BR" dirty="0"/>
              <a:t>O aplicativo permite adicionar e remover itens ao cardápio do restaurante. Cada item contém nome, preço.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61F76C-D41F-4C68-BAF3-25E61899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41</a:t>
            </a:fld>
            <a:endParaRPr lang="en-US" noProof="1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3FBBFDE4-521F-4D84-9D95-7BE42F843544}"/>
              </a:ext>
            </a:extLst>
          </p:cNvPr>
          <p:cNvSpPr txBox="1">
            <a:spLocks/>
          </p:cNvSpPr>
          <p:nvPr/>
        </p:nvSpPr>
        <p:spPr>
          <a:xfrm>
            <a:off x="5302460" y="1296056"/>
            <a:ext cx="4860000" cy="43325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0053" indent="-280053" algn="l" defTabSz="1016190" rtl="0" eaLnBrk="1" latinLnBrk="0" hangingPunct="1">
              <a:lnSpc>
                <a:spcPct val="107000"/>
              </a:lnSpc>
              <a:spcBef>
                <a:spcPts val="556"/>
              </a:spcBef>
              <a:buFont typeface="Wingdings 3" panose="05040102010807070707" pitchFamily="18" charset="2"/>
              <a:buChar char="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4106" indent="-304057" algn="l" defTabSz="1016190" rtl="0" eaLnBrk="1" latinLnBrk="0" hangingPunct="1">
              <a:lnSpc>
                <a:spcPct val="103000"/>
              </a:lnSpc>
              <a:spcBef>
                <a:spcPts val="556"/>
              </a:spcBef>
              <a:buFont typeface="Wingdings 3" panose="05040102010807070707" pitchFamily="18" charset="2"/>
              <a:buChar char=""/>
              <a:defRPr sz="17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151" indent="-228043" algn="l" defTabSz="1016190" rtl="0" eaLnBrk="1" latinLnBrk="0" hangingPunct="1">
              <a:lnSpc>
                <a:spcPct val="102000"/>
              </a:lnSpc>
              <a:spcBef>
                <a:spcPts val="556"/>
              </a:spcBef>
              <a:buFont typeface="Bosch Office Sans" pitchFamily="2" charset="0"/>
              <a:buChar char="‒"/>
              <a:defRPr sz="15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6193" indent="-204037" algn="l" defTabSz="1016190" rtl="0" eaLnBrk="1" latinLnBrk="0" hangingPunct="1">
              <a:lnSpc>
                <a:spcPct val="103000"/>
              </a:lnSpc>
              <a:spcBef>
                <a:spcPts val="556"/>
              </a:spcBef>
              <a:buFont typeface="Bosch Office Sans" pitchFamily="2" charset="0"/>
              <a:buChar char="‒"/>
              <a:defRPr sz="14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6193" indent="-204037" algn="l" defTabSz="1016190" rtl="0" eaLnBrk="1" latinLnBrk="0" hangingPunct="1">
              <a:lnSpc>
                <a:spcPct val="103000"/>
              </a:lnSpc>
              <a:spcBef>
                <a:spcPts val="556"/>
              </a:spcBef>
              <a:buFont typeface="Bosch Office Sans" pitchFamily="2" charset="0"/>
              <a:buChar char="‒"/>
              <a:defRPr sz="14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6193" indent="-204037" algn="l" defTabSz="1016190" rtl="0" eaLnBrk="1" latinLnBrk="0" hangingPunct="1">
              <a:lnSpc>
                <a:spcPct val="103000"/>
              </a:lnSpc>
              <a:spcBef>
                <a:spcPts val="556"/>
              </a:spcBef>
              <a:buFont typeface="Bosch Office Sans" pitchFamily="2" charset="0"/>
              <a:buChar char="‒"/>
              <a:defRPr sz="14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36193" indent="-204037" algn="l" defTabSz="1016190" rtl="0" eaLnBrk="1" latinLnBrk="0" hangingPunct="1">
              <a:lnSpc>
                <a:spcPct val="103000"/>
              </a:lnSpc>
              <a:spcBef>
                <a:spcPts val="556"/>
              </a:spcBef>
              <a:buFont typeface="Bosch Office Sans" pitchFamily="2" charset="0"/>
              <a:buChar char="‒"/>
              <a:defRPr sz="14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36193" indent="-204037" algn="l" defTabSz="1016190" rtl="0" eaLnBrk="1" latinLnBrk="0" hangingPunct="1">
              <a:lnSpc>
                <a:spcPct val="103000"/>
              </a:lnSpc>
              <a:spcBef>
                <a:spcPts val="556"/>
              </a:spcBef>
              <a:buFont typeface="Bosch Office Sans" pitchFamily="2" charset="0"/>
              <a:buChar char="‒"/>
              <a:defRPr sz="14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193" indent="-204037" algn="l" defTabSz="1016190" rtl="0" eaLnBrk="1" latinLnBrk="0" hangingPunct="1">
              <a:lnSpc>
                <a:spcPct val="103000"/>
              </a:lnSpc>
              <a:spcBef>
                <a:spcPts val="556"/>
              </a:spcBef>
              <a:buFont typeface="Bosch Office Sans" pitchFamily="2" charset="0"/>
              <a:buChar char="‒"/>
              <a:defRPr sz="1445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581">
              <a:spcBef>
                <a:spcPts val="771"/>
              </a:spcBef>
              <a:spcAft>
                <a:spcPts val="0"/>
              </a:spcAft>
            </a:pPr>
            <a:r>
              <a:rPr lang="pt-BR" sz="1619" dirty="0">
                <a:solidFill>
                  <a:srgbClr val="000000"/>
                </a:solidFill>
                <a:latin typeface="Arial" panose="020B0604020202020204" pitchFamily="34" charset="0"/>
              </a:rPr>
              <a:t>O aplicativo permite imprimir o cardápio completo do restaurante. </a:t>
            </a:r>
            <a:endParaRPr lang="pt-BR" sz="1800" dirty="0"/>
          </a:p>
          <a:p>
            <a:pPr marL="286581" marR="477204" indent="-114970">
              <a:spcBef>
                <a:spcPts val="771"/>
              </a:spcBef>
              <a:spcAft>
                <a:spcPts val="0"/>
              </a:spcAft>
            </a:pPr>
            <a:r>
              <a:rPr lang="pt-BR" sz="1619" dirty="0">
                <a:solidFill>
                  <a:srgbClr val="000000"/>
                </a:solidFill>
                <a:latin typeface="Arial" panose="020B0604020202020204" pitchFamily="34" charset="0"/>
              </a:rPr>
              <a:t>O aplicativo permite registrar pedidos dos usuários. Cada pedido pode incluir um ou mais itens do cardápio do restaurante</a:t>
            </a:r>
            <a:endParaRPr lang="pt-BR" sz="1800" dirty="0"/>
          </a:p>
          <a:p>
            <a:pPr marL="286581" marR="477204" indent="-111668" algn="just">
              <a:spcBef>
                <a:spcPts val="772"/>
              </a:spcBef>
              <a:spcAft>
                <a:spcPts val="0"/>
              </a:spcAft>
            </a:pPr>
            <a:r>
              <a:rPr lang="pt-BR" sz="1619" dirty="0">
                <a:solidFill>
                  <a:srgbClr val="000000"/>
                </a:solidFill>
                <a:latin typeface="Arial" panose="020B0604020202020204" pitchFamily="34" charset="0"/>
              </a:rPr>
              <a:t>O valor total do pedido é a soma dos preços atuais de cada item.</a:t>
            </a:r>
            <a:br>
              <a:rPr lang="pt-BR" sz="1800" dirty="0"/>
            </a:br>
            <a:r>
              <a:rPr lang="pt-BR" sz="1800" dirty="0"/>
              <a:t> </a:t>
            </a:r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83084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CF015-E407-42BE-83C4-77231420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Aplicativo de Delivery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8B8CE8-15EE-4840-9F6C-65AAF52403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C91714-D353-4C63-8319-9A398D55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42</a:t>
            </a:fld>
            <a:endParaRPr lang="en-US" noProof="1"/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E688C509-D5CF-4DD4-BA70-53ADD9D7AB67}"/>
              </a:ext>
            </a:extLst>
          </p:cNvPr>
          <p:cNvGraphicFramePr>
            <a:graphicFrameLocks noGrp="1"/>
          </p:cNvGraphicFramePr>
          <p:nvPr/>
        </p:nvGraphicFramePr>
        <p:xfrm>
          <a:off x="6435932" y="1036865"/>
          <a:ext cx="4153780" cy="4449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890">
                  <a:extLst>
                    <a:ext uri="{9D8B030D-6E8A-4147-A177-3AD203B41FA5}">
                      <a16:colId xmlns:a16="http://schemas.microsoft.com/office/drawing/2014/main" val="2806251661"/>
                    </a:ext>
                  </a:extLst>
                </a:gridCol>
                <a:gridCol w="2076890">
                  <a:extLst>
                    <a:ext uri="{9D8B030D-6E8A-4147-A177-3AD203B41FA5}">
                      <a16:colId xmlns:a16="http://schemas.microsoft.com/office/drawing/2014/main" val="3783331242"/>
                    </a:ext>
                  </a:extLst>
                </a:gridCol>
              </a:tblGrid>
              <a:tr h="630982">
                <a:tc gridSpan="2"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Classe: Aplicativo                            Instância:</a:t>
                      </a:r>
                    </a:p>
                  </a:txBody>
                  <a:tcPr marL="82272" marR="82272" marT="41136" marB="41136"/>
                </a:tc>
                <a:tc hMerge="1">
                  <a:txBody>
                    <a:bodyPr/>
                    <a:lstStyle/>
                    <a:p>
                      <a:pPr marL="0" algn="l" defTabSz="1016190" rtl="0" eaLnBrk="1" latinLnBrk="0" hangingPunct="1"/>
                      <a:endParaRPr lang="pt-BR" sz="2001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270384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Atributos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Comportamentos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3199377942"/>
                  </a:ext>
                </a:extLst>
              </a:tr>
              <a:tr h="575905">
                <a:tc>
                  <a:txBody>
                    <a:bodyPr/>
                    <a:lstStyle/>
                    <a:p>
                      <a:r>
                        <a:rPr lang="pt-BR" sz="1600" dirty="0"/>
                        <a:t>Restaurantes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r>
                        <a:rPr lang="pt-BR" sz="1600" dirty="0" err="1"/>
                        <a:t>cadastrarRestaurante</a:t>
                      </a:r>
                      <a:r>
                        <a:rPr lang="pt-BR" sz="1600" dirty="0"/>
                        <a:t>()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653423804"/>
                  </a:ext>
                </a:extLst>
              </a:tr>
              <a:tr h="847610">
                <a:tc>
                  <a:txBody>
                    <a:bodyPr/>
                    <a:lstStyle/>
                    <a:p>
                      <a:r>
                        <a:rPr lang="pt-BR" sz="1600" dirty="0"/>
                        <a:t>Usuários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r>
                        <a:rPr lang="pt-BR" sz="1600" dirty="0" err="1"/>
                        <a:t>cadastrarUsuario</a:t>
                      </a:r>
                      <a:r>
                        <a:rPr lang="pt-BR" sz="1600" dirty="0"/>
                        <a:t>()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3037123371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r>
                        <a:rPr lang="pt-BR" sz="1600" dirty="0"/>
                        <a:t>Pedidos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727201014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2392475831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474259799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418800454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1CE3BABA-BE2C-4441-991F-4F3B4E151D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9" r="24779"/>
          <a:stretch/>
        </p:blipFill>
        <p:spPr>
          <a:xfrm>
            <a:off x="259199" y="1036866"/>
            <a:ext cx="5567715" cy="45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CF015-E407-42BE-83C4-77231420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Aplicativo de Delivery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8B8CE8-15EE-4840-9F6C-65AAF52403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C91714-D353-4C63-8319-9A398D55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43</a:t>
            </a:fld>
            <a:endParaRPr lang="en-US" noProof="1"/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E688C509-D5CF-4DD4-BA70-53ADD9D7AB67}"/>
              </a:ext>
            </a:extLst>
          </p:cNvPr>
          <p:cNvGraphicFramePr>
            <a:graphicFrameLocks noGrp="1"/>
          </p:cNvGraphicFramePr>
          <p:nvPr/>
        </p:nvGraphicFramePr>
        <p:xfrm>
          <a:off x="6481220" y="1169561"/>
          <a:ext cx="4153780" cy="435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890">
                  <a:extLst>
                    <a:ext uri="{9D8B030D-6E8A-4147-A177-3AD203B41FA5}">
                      <a16:colId xmlns:a16="http://schemas.microsoft.com/office/drawing/2014/main" val="2806251661"/>
                    </a:ext>
                  </a:extLst>
                </a:gridCol>
                <a:gridCol w="2076890">
                  <a:extLst>
                    <a:ext uri="{9D8B030D-6E8A-4147-A177-3AD203B41FA5}">
                      <a16:colId xmlns:a16="http://schemas.microsoft.com/office/drawing/2014/main" val="3783331242"/>
                    </a:ext>
                  </a:extLst>
                </a:gridCol>
              </a:tblGrid>
              <a:tr h="630982">
                <a:tc gridSpan="2"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Classe: Pedido                             Instância:</a:t>
                      </a:r>
                    </a:p>
                  </a:txBody>
                  <a:tcPr marL="82272" marR="82272" marT="41136" marB="41136"/>
                </a:tc>
                <a:tc hMerge="1">
                  <a:txBody>
                    <a:bodyPr/>
                    <a:lstStyle/>
                    <a:p>
                      <a:pPr marL="0" algn="l" defTabSz="1016190" rtl="0" eaLnBrk="1" latinLnBrk="0" hangingPunct="1"/>
                      <a:endParaRPr lang="pt-BR" sz="2001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270384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Atributos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Comportamentos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3199377942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r>
                        <a:rPr lang="pt-BR" sz="1600" dirty="0"/>
                        <a:t>Restaurantes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r>
                        <a:rPr lang="pt-BR" sz="1600" dirty="0" err="1"/>
                        <a:t>fazerPedido</a:t>
                      </a:r>
                      <a:r>
                        <a:rPr lang="pt-BR" sz="1600" dirty="0"/>
                        <a:t>()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653423804"/>
                  </a:ext>
                </a:extLst>
              </a:tr>
              <a:tr h="847610">
                <a:tc>
                  <a:txBody>
                    <a:bodyPr/>
                    <a:lstStyle/>
                    <a:p>
                      <a:r>
                        <a:rPr lang="pt-BR" sz="1600" dirty="0"/>
                        <a:t>Usuários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r>
                        <a:rPr lang="pt-BR" sz="1600" dirty="0" err="1"/>
                        <a:t>imprimirPedido</a:t>
                      </a:r>
                      <a:r>
                        <a:rPr lang="pt-BR" sz="1600" dirty="0"/>
                        <a:t>()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3037123371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727201014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2392475831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474259799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418800454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982356CB-5FBD-4DA7-BF3A-0C7B46996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1" y="1169561"/>
            <a:ext cx="6094628" cy="435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1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CF015-E407-42BE-83C4-77231420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Aplicativo Delivery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8B8CE8-15EE-4840-9F6C-65AAF52403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C91714-D353-4C63-8319-9A398D55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44</a:t>
            </a:fld>
            <a:endParaRPr lang="en-US" noProof="1"/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E688C509-D5CF-4DD4-BA70-53ADD9D7AB67}"/>
              </a:ext>
            </a:extLst>
          </p:cNvPr>
          <p:cNvGraphicFramePr>
            <a:graphicFrameLocks noGrp="1"/>
          </p:cNvGraphicFramePr>
          <p:nvPr/>
        </p:nvGraphicFramePr>
        <p:xfrm>
          <a:off x="6481220" y="1169561"/>
          <a:ext cx="4153780" cy="435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890">
                  <a:extLst>
                    <a:ext uri="{9D8B030D-6E8A-4147-A177-3AD203B41FA5}">
                      <a16:colId xmlns:a16="http://schemas.microsoft.com/office/drawing/2014/main" val="2806251661"/>
                    </a:ext>
                  </a:extLst>
                </a:gridCol>
                <a:gridCol w="2076890">
                  <a:extLst>
                    <a:ext uri="{9D8B030D-6E8A-4147-A177-3AD203B41FA5}">
                      <a16:colId xmlns:a16="http://schemas.microsoft.com/office/drawing/2014/main" val="3783331242"/>
                    </a:ext>
                  </a:extLst>
                </a:gridCol>
              </a:tblGrid>
              <a:tr h="630982">
                <a:tc gridSpan="2"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Classe: Restaurante                            Instância:</a:t>
                      </a:r>
                    </a:p>
                  </a:txBody>
                  <a:tcPr marL="82272" marR="82272" marT="41136" marB="41136"/>
                </a:tc>
                <a:tc hMerge="1">
                  <a:txBody>
                    <a:bodyPr/>
                    <a:lstStyle/>
                    <a:p>
                      <a:pPr marL="0" algn="l" defTabSz="1016190" rtl="0" eaLnBrk="1" latinLnBrk="0" hangingPunct="1"/>
                      <a:endParaRPr lang="pt-BR" sz="2001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270384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Atributos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Comportamentos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3199377942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r>
                        <a:rPr lang="pt-BR" sz="1600" dirty="0"/>
                        <a:t>Nome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r>
                        <a:rPr lang="pt-BR" sz="1600" dirty="0" err="1"/>
                        <a:t>imprimirCardapio</a:t>
                      </a:r>
                      <a:r>
                        <a:rPr lang="pt-BR" sz="1600" dirty="0"/>
                        <a:t>()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653423804"/>
                  </a:ext>
                </a:extLst>
              </a:tr>
              <a:tr h="847610">
                <a:tc>
                  <a:txBody>
                    <a:bodyPr/>
                    <a:lstStyle/>
                    <a:p>
                      <a:r>
                        <a:rPr lang="pt-BR" sz="1600" dirty="0"/>
                        <a:t>Preço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r>
                        <a:rPr lang="pt-BR" sz="1600" dirty="0" err="1"/>
                        <a:t>adicionarLanche</a:t>
                      </a:r>
                      <a:r>
                        <a:rPr lang="pt-BR" sz="1600" dirty="0"/>
                        <a:t>()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3037123371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r>
                        <a:rPr lang="pt-BR" sz="1600" dirty="0" err="1"/>
                        <a:t>removerLanche</a:t>
                      </a:r>
                      <a:r>
                        <a:rPr lang="pt-BR" sz="1600" dirty="0"/>
                        <a:t>()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727201014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2392475831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474259799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418800454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3A56CCA0-4DBC-45AF-A629-C24C572E4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282380"/>
            <a:ext cx="5872196" cy="360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8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CF015-E407-42BE-83C4-77231420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Aplicativo Delivery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8B8CE8-15EE-4840-9F6C-65AAF52403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C91714-D353-4C63-8319-9A398D55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45</a:t>
            </a:fld>
            <a:endParaRPr lang="en-US" noProof="1"/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E688C509-D5CF-4DD4-BA70-53ADD9D7AB67}"/>
              </a:ext>
            </a:extLst>
          </p:cNvPr>
          <p:cNvGraphicFramePr>
            <a:graphicFrameLocks noGrp="1"/>
          </p:cNvGraphicFramePr>
          <p:nvPr/>
        </p:nvGraphicFramePr>
        <p:xfrm>
          <a:off x="6481220" y="1169561"/>
          <a:ext cx="4153780" cy="435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890">
                  <a:extLst>
                    <a:ext uri="{9D8B030D-6E8A-4147-A177-3AD203B41FA5}">
                      <a16:colId xmlns:a16="http://schemas.microsoft.com/office/drawing/2014/main" val="2806251661"/>
                    </a:ext>
                  </a:extLst>
                </a:gridCol>
                <a:gridCol w="2076890">
                  <a:extLst>
                    <a:ext uri="{9D8B030D-6E8A-4147-A177-3AD203B41FA5}">
                      <a16:colId xmlns:a16="http://schemas.microsoft.com/office/drawing/2014/main" val="3783331242"/>
                    </a:ext>
                  </a:extLst>
                </a:gridCol>
              </a:tblGrid>
              <a:tr h="630982">
                <a:tc gridSpan="2"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Classe: Usuário                           Instância: nome do Usuário</a:t>
                      </a:r>
                    </a:p>
                  </a:txBody>
                  <a:tcPr marL="82272" marR="82272" marT="41136" marB="41136"/>
                </a:tc>
                <a:tc hMerge="1">
                  <a:txBody>
                    <a:bodyPr/>
                    <a:lstStyle/>
                    <a:p>
                      <a:pPr marL="0" algn="l" defTabSz="1016190" rtl="0" eaLnBrk="1" latinLnBrk="0" hangingPunct="1"/>
                      <a:endParaRPr lang="pt-BR" sz="2001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270384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Atributos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Comportamentos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3199377942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r>
                        <a:rPr lang="pt-BR" sz="1600" dirty="0"/>
                        <a:t>Nome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653423804"/>
                  </a:ext>
                </a:extLst>
              </a:tr>
              <a:tr h="847610">
                <a:tc>
                  <a:txBody>
                    <a:bodyPr/>
                    <a:lstStyle/>
                    <a:p>
                      <a:r>
                        <a:rPr lang="pt-BR" sz="1600" dirty="0"/>
                        <a:t>Endereço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3037123371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r>
                        <a:rPr lang="pt-BR" sz="1600" dirty="0"/>
                        <a:t>CPF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727201014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2392475831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474259799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418800454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A90E920A-1499-4524-96C2-3B8E3D8E8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99" y="1275694"/>
            <a:ext cx="6049153" cy="403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8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CF015-E407-42BE-83C4-77231420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Aplicativo Delivery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8B8CE8-15EE-4840-9F6C-65AAF52403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PROGRAMAÇÃO ORIENTADA A OBJETOS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C91714-D353-4C63-8319-9A398D55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46</a:t>
            </a:fld>
            <a:endParaRPr lang="en-US" noProof="1"/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E688C509-D5CF-4DD4-BA70-53ADD9D7AB67}"/>
              </a:ext>
            </a:extLst>
          </p:cNvPr>
          <p:cNvGraphicFramePr>
            <a:graphicFrameLocks noGrp="1"/>
          </p:cNvGraphicFramePr>
          <p:nvPr/>
        </p:nvGraphicFramePr>
        <p:xfrm>
          <a:off x="6083613" y="1169561"/>
          <a:ext cx="4551388" cy="435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694">
                  <a:extLst>
                    <a:ext uri="{9D8B030D-6E8A-4147-A177-3AD203B41FA5}">
                      <a16:colId xmlns:a16="http://schemas.microsoft.com/office/drawing/2014/main" val="2806251661"/>
                    </a:ext>
                  </a:extLst>
                </a:gridCol>
                <a:gridCol w="2275694">
                  <a:extLst>
                    <a:ext uri="{9D8B030D-6E8A-4147-A177-3AD203B41FA5}">
                      <a16:colId xmlns:a16="http://schemas.microsoft.com/office/drawing/2014/main" val="3783331242"/>
                    </a:ext>
                  </a:extLst>
                </a:gridCol>
              </a:tblGrid>
              <a:tr h="630982">
                <a:tc gridSpan="2"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Classe: Lanche                           Instância:</a:t>
                      </a:r>
                    </a:p>
                  </a:txBody>
                  <a:tcPr marL="82272" marR="82272" marT="41136" marB="41136"/>
                </a:tc>
                <a:tc hMerge="1">
                  <a:txBody>
                    <a:bodyPr/>
                    <a:lstStyle/>
                    <a:p>
                      <a:pPr marL="0" algn="l" defTabSz="1016190" rtl="0" eaLnBrk="1" latinLnBrk="0" hangingPunct="1"/>
                      <a:endParaRPr lang="pt-BR" sz="2001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270384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Atributos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pPr marL="0" algn="l" defTabSz="1016190" rtl="0" eaLnBrk="1" latinLnBrk="0" hangingPunct="1"/>
                      <a:r>
                        <a:rPr lang="pt-B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Comportamentos</a:t>
                      </a:r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3199377942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r>
                        <a:rPr lang="pt-BR" sz="1600" dirty="0"/>
                        <a:t>Nome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653423804"/>
                  </a:ext>
                </a:extLst>
              </a:tr>
              <a:tr h="847610">
                <a:tc>
                  <a:txBody>
                    <a:bodyPr/>
                    <a:lstStyle/>
                    <a:p>
                      <a:r>
                        <a:rPr lang="pt-BR" sz="1600" dirty="0"/>
                        <a:t>Preço</a:t>
                      </a:r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3037123371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727201014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2392475831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474259799"/>
                  </a:ext>
                </a:extLst>
              </a:tr>
              <a:tr h="479064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82272" marR="82272" marT="41136" marB="41136"/>
                </a:tc>
                <a:extLst>
                  <a:ext uri="{0D108BD9-81ED-4DB2-BD59-A6C34878D82A}">
                    <a16:rowId xmlns:a16="http://schemas.microsoft.com/office/drawing/2014/main" val="418800454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380DD5FE-F000-43C4-B646-2E7A2C2D8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59199" y="1143053"/>
            <a:ext cx="5484813" cy="437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58EA49D-2610-F01D-E7D4-480CF1370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</a:t>
            </a:r>
            <a:r>
              <a:rPr lang="pt-BR" dirty="0" err="1"/>
              <a:t>setSize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31B40E0-F4BE-6B42-AB90-0837A94728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JFrame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A364121-8124-2892-F238-69C3A9EB9E6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Redimensiona este componente para ter a largura "</a:t>
            </a:r>
            <a:r>
              <a:rPr lang="pt-BR" dirty="0" err="1"/>
              <a:t>width</a:t>
            </a:r>
            <a:r>
              <a:rPr lang="pt-BR" dirty="0"/>
              <a:t>" e altura "</a:t>
            </a:r>
            <a:r>
              <a:rPr lang="pt-BR" dirty="0" err="1"/>
              <a:t>height</a:t>
            </a:r>
            <a:r>
              <a:rPr lang="pt-BR" dirty="0"/>
              <a:t>".</a:t>
            </a:r>
          </a:p>
          <a:p>
            <a:r>
              <a:rPr lang="pt-BR" dirty="0"/>
              <a:t>Este método altera informações relacionadas ao layout e, portanto, invalida a hierarquia de componentes.</a:t>
            </a:r>
          </a:p>
          <a:p>
            <a:r>
              <a:rPr lang="pt-BR" dirty="0"/>
              <a:t>Os valores de largura e altura são automaticamente aumentados se um deles for menor do que o tamanho mínimo especificado pela chamada anterior a </a:t>
            </a:r>
            <a:r>
              <a:rPr lang="pt-BR" dirty="0" err="1"/>
              <a:t>setMinimumSize</a:t>
            </a:r>
            <a:r>
              <a:rPr lang="pt-BR" dirty="0"/>
              <a:t>.</a:t>
            </a:r>
          </a:p>
          <a:p>
            <a:r>
              <a:rPr lang="pt-BR" dirty="0"/>
              <a:t>O método altera os dados relacionados à geometria. Portanto, o sistema de janelas nativo pode ignorar tais solicitações, ou pode modificar os dados solicitados para que o objeto de janela seja colocado e dimensionado de forma que corresponda de perto às configurações da área de trabalho.</a:t>
            </a:r>
          </a:p>
        </p:txBody>
      </p:sp>
    </p:spTree>
    <p:extLst>
      <p:ext uri="{BB962C8B-B14F-4D97-AF65-F5344CB8AC3E}">
        <p14:creationId xmlns:p14="http://schemas.microsoft.com/office/powerpoint/2010/main" val="3378054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6BF72-7349-B082-4C62-1C7A32FB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</a:t>
            </a:r>
            <a:r>
              <a:rPr lang="pt-BR" dirty="0" err="1"/>
              <a:t>setLocation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780B52-A6D7-A26A-48DA-FBB419709A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JFrame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9EBEC5-C76A-9B40-5C80-964989BEC2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Move este componente para uma nova localização. O canto superior esquerdo da nova localização é especificado pelos parâmetros x e y no espaço de coordenadas do pai deste componente.</a:t>
            </a:r>
          </a:p>
          <a:p>
            <a:r>
              <a:rPr lang="pt-BR" dirty="0"/>
              <a:t>Este método altera informações relacionadas ao layout e, portanto, invalida a hierarquia de componentes.</a:t>
            </a:r>
          </a:p>
          <a:p>
            <a:r>
              <a:rPr lang="pt-BR" dirty="0"/>
              <a:t>O método altera dados relacionados à geometria. Portanto, o sistema nativo de janelas pode ignorar tais solicitações ou pode modificar os dados solicitados, para que o objeto </a:t>
            </a:r>
            <a:r>
              <a:rPr lang="pt-BR" dirty="0" err="1"/>
              <a:t>Window</a:t>
            </a:r>
            <a:r>
              <a:rPr lang="pt-BR" dirty="0"/>
              <a:t> seja colocado e dimensionado de forma que corresponda de perto às configurações do desktop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88A018-9113-F872-DA4F-785D4CD7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57941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96F89-D1C6-90B7-F608-29891E00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</a:t>
            </a:r>
            <a:r>
              <a:rPr lang="pt-BR" dirty="0" err="1"/>
              <a:t>setDefaultCloseOperation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C3279C-E5AC-DF10-F5DD-284B8BCEAB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JFrame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C9F449-B06F-CEE4-D2F4-FE9AAC1FF52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176595"/>
            <a:ext cx="10558800" cy="4489805"/>
          </a:xfrm>
        </p:spPr>
        <p:txBody>
          <a:bodyPr/>
          <a:lstStyle/>
          <a:p>
            <a:r>
              <a:rPr lang="pt-BR" dirty="0"/>
              <a:t>Define a operação que acontecerá por padrão quando o usuário iniciará um "fechamento" nesta janela. Você deve especificar uma das seguintes opções:</a:t>
            </a:r>
          </a:p>
          <a:p>
            <a:r>
              <a:rPr lang="pt-BR" dirty="0"/>
              <a:t>DO_NOTHING_ON_CLOSE (definido em </a:t>
            </a:r>
            <a:r>
              <a:rPr lang="pt-BR" dirty="0" err="1"/>
              <a:t>WindowConstants</a:t>
            </a:r>
            <a:r>
              <a:rPr lang="pt-BR" dirty="0"/>
              <a:t>): Não faça nada; exigir que o programa manipule a operação no método </a:t>
            </a:r>
            <a:r>
              <a:rPr lang="pt-BR" dirty="0" err="1"/>
              <a:t>windowClosing</a:t>
            </a:r>
            <a:r>
              <a:rPr lang="pt-BR" dirty="0"/>
              <a:t> de um objeto </a:t>
            </a:r>
            <a:r>
              <a:rPr lang="pt-BR" dirty="0" err="1"/>
              <a:t>WindowListener</a:t>
            </a:r>
            <a:r>
              <a:rPr lang="pt-BR" dirty="0"/>
              <a:t> registrado.</a:t>
            </a:r>
          </a:p>
          <a:p>
            <a:r>
              <a:rPr lang="pt-BR" dirty="0"/>
              <a:t>HIDE_ON_CLOSE (definido em </a:t>
            </a:r>
            <a:r>
              <a:rPr lang="pt-BR" dirty="0" err="1"/>
              <a:t>WindowConstants</a:t>
            </a:r>
            <a:r>
              <a:rPr lang="pt-BR" dirty="0"/>
              <a:t>): Oculte automaticamente a janela após invocar quaisquer objetos </a:t>
            </a:r>
            <a:r>
              <a:rPr lang="pt-BR" dirty="0" err="1"/>
              <a:t>WindowListener</a:t>
            </a:r>
            <a:r>
              <a:rPr lang="pt-BR" dirty="0"/>
              <a:t> registrados.</a:t>
            </a:r>
          </a:p>
          <a:p>
            <a:r>
              <a:rPr lang="pt-BR" dirty="0"/>
              <a:t>DISPOSE_ON_CLOSE (definido em </a:t>
            </a:r>
            <a:r>
              <a:rPr lang="pt-BR" dirty="0" err="1"/>
              <a:t>WindowConstants</a:t>
            </a:r>
            <a:r>
              <a:rPr lang="pt-BR" dirty="0"/>
              <a:t>): Oculte e elimine automaticamente a janela após invocar quaisquer objetos </a:t>
            </a:r>
            <a:r>
              <a:rPr lang="pt-BR" dirty="0" err="1"/>
              <a:t>WindowListener</a:t>
            </a:r>
            <a:r>
              <a:rPr lang="pt-BR" dirty="0"/>
              <a:t> registrados.</a:t>
            </a:r>
          </a:p>
          <a:p>
            <a:r>
              <a:rPr lang="pt-BR" dirty="0"/>
              <a:t>EXIT_ON_CLOSE (definido em </a:t>
            </a:r>
            <a:r>
              <a:rPr lang="pt-BR" dirty="0" err="1"/>
              <a:t>WindowConstants</a:t>
            </a:r>
            <a:r>
              <a:rPr lang="pt-BR" dirty="0"/>
              <a:t>): Saia do aplicativo usando o método System </a:t>
            </a:r>
            <a:r>
              <a:rPr lang="pt-BR" dirty="0" err="1"/>
              <a:t>exit</a:t>
            </a:r>
            <a:r>
              <a:rPr lang="pt-BR" dirty="0"/>
              <a:t>. Use isso apenas em aplicativos.</a:t>
            </a:r>
          </a:p>
          <a:p>
            <a:r>
              <a:rPr lang="pt-BR" dirty="0"/>
              <a:t>O valor padrão é definido como HIDE_ON_CLOSE. As alterações no valor dessa propriedade provocam a emissão de um evento de alteração de propriedade, com o nome da propriedade "</a:t>
            </a:r>
            <a:r>
              <a:rPr lang="pt-BR" dirty="0" err="1"/>
              <a:t>defaultCloseOperation</a:t>
            </a:r>
            <a:r>
              <a:rPr lang="pt-BR" dirty="0"/>
              <a:t>".</a:t>
            </a:r>
          </a:p>
          <a:p>
            <a:r>
              <a:rPr lang="pt-BR" dirty="0"/>
              <a:t>Nota: quando a última janela exibível dentro da máquina virtual Java (VM) é descartada, a VM pode ser encerrada. 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91069E3-74F2-C9D2-B26F-F8F1B64A3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98785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1B537D-917A-1BFE-3C59-CB61E5AC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</a:t>
            </a:r>
            <a:r>
              <a:rPr lang="pt-BR" dirty="0" err="1"/>
              <a:t>setVisible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5A64F1-C41D-1659-DE27-530E34BF6C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JFrame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645A8A-990E-A88F-1129-3A27E2F30E7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Mostra ou oculta esta janela, dependendo do valor do parâmetro b.</a:t>
            </a:r>
          </a:p>
          <a:p>
            <a:r>
              <a:rPr lang="pt-BR" dirty="0"/>
              <a:t>Se o método mostrar a janela, então a janela também é focada sob as seguintes condições:</a:t>
            </a:r>
          </a:p>
          <a:p>
            <a:r>
              <a:rPr lang="pt-BR" dirty="0"/>
              <a:t>A janela atende aos requisitos delineados no método </a:t>
            </a:r>
            <a:r>
              <a:rPr lang="pt-BR" dirty="0" err="1"/>
              <a:t>isFocusableWindow</a:t>
            </a:r>
            <a:r>
              <a:rPr lang="pt-BR" dirty="0"/>
              <a:t>.</a:t>
            </a:r>
          </a:p>
          <a:p>
            <a:r>
              <a:rPr lang="pt-BR" dirty="0"/>
              <a:t>A propriedade </a:t>
            </a:r>
            <a:r>
              <a:rPr lang="pt-BR" dirty="0" err="1"/>
              <a:t>autoRequestFocus</a:t>
            </a:r>
            <a:r>
              <a:rPr lang="pt-BR" dirty="0"/>
              <a:t> da janela tem o valor </a:t>
            </a:r>
            <a:r>
              <a:rPr lang="pt-BR" dirty="0" err="1"/>
              <a:t>true</a:t>
            </a:r>
            <a:r>
              <a:rPr lang="pt-BR" dirty="0"/>
              <a:t>.</a:t>
            </a:r>
          </a:p>
          <a:p>
            <a:r>
              <a:rPr lang="pt-BR" dirty="0"/>
              <a:t>O sistema nativo de janelas permite que a janela seja focada.</a:t>
            </a:r>
          </a:p>
          <a:p>
            <a:r>
              <a:rPr lang="pt-BR" dirty="0"/>
              <a:t>Há uma exceção para a segunda condição (o valor da propriedade </a:t>
            </a:r>
            <a:r>
              <a:rPr lang="pt-BR" dirty="0" err="1"/>
              <a:t>autoRequestFocus</a:t>
            </a:r>
            <a:r>
              <a:rPr lang="pt-BR" dirty="0"/>
              <a:t>). A propriedade não é levada em conta se a janela for uma caixa de diálogo modal, que bloqueia a janela atualmente focada.</a:t>
            </a:r>
          </a:p>
          <a:p>
            <a:r>
              <a:rPr lang="pt-BR" dirty="0"/>
              <a:t>Os desenvolvedores nunca devem assumir que a janela é a janela focada ou ativa até que ela receba um evento WINDOW_GAINED_FOCUS ou WINDOW_ACTIVATED.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0B6F93-5E57-3366-AA4A-F18A36F7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10179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A1925D-6981-6C9F-75D0-01B1D895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</a:t>
            </a:r>
            <a:r>
              <a:rPr lang="pt-BR" dirty="0" err="1"/>
              <a:t>setLayout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AF452B-3D95-FFC7-6772-FE3A55938D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err="1"/>
              <a:t>JFrame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736431F-7E73-68C0-2F4D-3BD37DD722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Define o </a:t>
            </a:r>
            <a:r>
              <a:rPr lang="pt-BR" dirty="0" err="1"/>
              <a:t>LayoutManager</a:t>
            </a:r>
            <a:r>
              <a:rPr lang="pt-BR" dirty="0"/>
              <a:t>. Sobrescrito para encaminhar condicionalmente a chamada ao </a:t>
            </a:r>
            <a:r>
              <a:rPr lang="pt-BR" dirty="0" err="1"/>
              <a:t>contentPane</a:t>
            </a:r>
            <a:r>
              <a:rPr lang="pt-BR" dirty="0"/>
              <a:t>. Consulte </a:t>
            </a:r>
            <a:r>
              <a:rPr lang="pt-BR" dirty="0" err="1"/>
              <a:t>RootPaneContainer</a:t>
            </a:r>
            <a:r>
              <a:rPr lang="pt-BR" dirty="0"/>
              <a:t> para obter mais informações.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FBD6F9D-393C-2CA5-1492-A7F2B04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258026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TEMPLATEVERSION" val="2.0"/>
  <p:tag name="MLLANGUAGE" val="eng"/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SAXMLCOMPANYNAME" val="bosch"/>
  <p:tag name="SAXMLTEMPLATE" val="presentation_169"/>
  <p:tag name="SAXCONVERTED" val="2"/>
  <p:tag name="SAXCONVERSION" val="2"/>
</p:tagLst>
</file>

<file path=ppt/theme/theme1.xml><?xml version="1.0" encoding="utf-8"?>
<a:theme xmlns:a="http://schemas.openxmlformats.org/drawingml/2006/main" name="Bosch 2022">
  <a:themeElements>
    <a:clrScheme name="Bosch Turquoise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18837E"/>
      </a:accent1>
      <a:accent2>
        <a:srgbClr val="0A4F4B"/>
      </a:accent2>
      <a:accent3>
        <a:srgbClr val="18837E"/>
      </a:accent3>
      <a:accent4>
        <a:srgbClr val="0A4F4B"/>
      </a:accent4>
      <a:accent5>
        <a:srgbClr val="18837E"/>
      </a:accent5>
      <a:accent6>
        <a:srgbClr val="0A4F4B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0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1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2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3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4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5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6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7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8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19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0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1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2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3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4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5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6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7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8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9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3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30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31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32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33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34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35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36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37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38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4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5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6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7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8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9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2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CaP/ETS</OrgInhalt>
      <Wert>CaP/ETS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Interno</OrgInhalt>
      <Wert>Interno</Wert>
      <Platzhalter>False</Platzhalter>
      <DocDatenDialog>True</DocDatenDialog>
      <Label>Notation of confidentiality</Label>
      <FrageVar>False</FrageVar>
      <Prefix/>
      <Suffix/>
      <WegfallVar/>
      <ComboBox>
        <Option>Interno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Todos os direitos reservados, também no que diz respeito a qualquer disposição, utilização, reprodução, processamento, transmissão, bem como no caso de pedidos de patentes.</OrgInhalt>
      <Wert>Todos os direitos reservados, também no que diz respeito a qualquer disposição, utilização, reprodução, processamento, transmissão, bem como no caso de pedidos de patentes.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2021-08-05</OrgInhalt>
      <Wert>2021-08-05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Props1.xml><?xml version="1.0" encoding="utf-8"?>
<ds:datastoreItem xmlns:ds="http://schemas.openxmlformats.org/officeDocument/2006/customXml" ds:itemID="{D0252559-44F8-474C-B66D-E357B88E32C2}">
  <ds:schemaRefs/>
</ds:datastoreItem>
</file>

<file path=customXml/itemProps2.xml><?xml version="1.0" encoding="utf-8"?>
<ds:datastoreItem xmlns:ds="http://schemas.openxmlformats.org/officeDocument/2006/customXml" ds:itemID="{304CF217-3C90-4AA0-B541-CE45F9BD305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10223</TotalTime>
  <Words>2299</Words>
  <Application>Microsoft Office PowerPoint</Application>
  <PresentationFormat>Personalizar</PresentationFormat>
  <Paragraphs>230</Paragraphs>
  <Slides>46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3" baseType="lpstr">
      <vt:lpstr>Arial</vt:lpstr>
      <vt:lpstr>Bosch Office Sans</vt:lpstr>
      <vt:lpstr>Calibri</vt:lpstr>
      <vt:lpstr>Symbol</vt:lpstr>
      <vt:lpstr>Wingdings</vt:lpstr>
      <vt:lpstr>Wingdings 3</vt:lpstr>
      <vt:lpstr>Bosch 2022</vt:lpstr>
      <vt:lpstr>JAVA SWING</vt:lpstr>
      <vt:lpstr>Apresentação do PowerPoint</vt:lpstr>
      <vt:lpstr>01</vt:lpstr>
      <vt:lpstr>JFrame - Exemplo</vt:lpstr>
      <vt:lpstr>Método setSize</vt:lpstr>
      <vt:lpstr>Método setLocation</vt:lpstr>
      <vt:lpstr>Método setDefaultCloseOperation</vt:lpstr>
      <vt:lpstr>Método setVisible</vt:lpstr>
      <vt:lpstr>Método setLayout</vt:lpstr>
      <vt:lpstr>02</vt:lpstr>
      <vt:lpstr>Jlabel - Exemplo</vt:lpstr>
      <vt:lpstr>Métódo setBounds</vt:lpstr>
      <vt:lpstr>Métódo setForeground</vt:lpstr>
      <vt:lpstr>Método setForeground</vt:lpstr>
      <vt:lpstr>Classe Color</vt:lpstr>
      <vt:lpstr>Método setFont</vt:lpstr>
      <vt:lpstr>Classe Font</vt:lpstr>
      <vt:lpstr>Método add</vt:lpstr>
      <vt:lpstr>Método pack</vt:lpstr>
      <vt:lpstr>03</vt:lpstr>
      <vt:lpstr> </vt:lpstr>
      <vt:lpstr>JButton </vt:lpstr>
      <vt:lpstr>addActionListener</vt:lpstr>
      <vt:lpstr>04</vt:lpstr>
      <vt:lpstr>JTextField – Exemplo</vt:lpstr>
      <vt:lpstr>setText</vt:lpstr>
      <vt:lpstr>getText</vt:lpstr>
      <vt:lpstr>05</vt:lpstr>
      <vt:lpstr>Janela</vt:lpstr>
      <vt:lpstr>Rótulo</vt:lpstr>
      <vt:lpstr>Classe CampoTexto</vt:lpstr>
      <vt:lpstr>Classe Botao</vt:lpstr>
      <vt:lpstr>Classe Main</vt:lpstr>
      <vt:lpstr>05</vt:lpstr>
      <vt:lpstr>Image Icon</vt:lpstr>
      <vt:lpstr>Image Icon</vt:lpstr>
      <vt:lpstr>Image Icon</vt:lpstr>
      <vt:lpstr>getImage</vt:lpstr>
      <vt:lpstr>getScaledInstance</vt:lpstr>
      <vt:lpstr>Aplicativo de Delivery</vt:lpstr>
      <vt:lpstr>Aplicativo de Delivery</vt:lpstr>
      <vt:lpstr>Aplicativo de Delivery</vt:lpstr>
      <vt:lpstr>Aplicativo de Delivery</vt:lpstr>
      <vt:lpstr>Aplicativo Delivery</vt:lpstr>
      <vt:lpstr>Aplicativo Delivery</vt:lpstr>
      <vt:lpstr>Aplicativo Delivery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Augusto Cleber (SO/OPM43-BR)</dc:creator>
  <cp:lastModifiedBy>Oliveira Leonardo (SO/OPM43-BR)</cp:lastModifiedBy>
  <cp:revision>55</cp:revision>
  <dcterms:created xsi:type="dcterms:W3CDTF">2018-01-19T09:06:36Z</dcterms:created>
  <dcterms:modified xsi:type="dcterms:W3CDTF">2023-05-04T11:31:09Z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